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</p:sldMasterIdLst>
  <p:notesMasterIdLst>
    <p:notesMasterId r:id="rId30"/>
  </p:notesMasterIdLst>
  <p:sldIdLst>
    <p:sldId id="276" r:id="rId2"/>
    <p:sldId id="287" r:id="rId3"/>
    <p:sldId id="281" r:id="rId4"/>
    <p:sldId id="278" r:id="rId5"/>
    <p:sldId id="279" r:id="rId6"/>
    <p:sldId id="283" r:id="rId7"/>
    <p:sldId id="284" r:id="rId8"/>
    <p:sldId id="271" r:id="rId9"/>
    <p:sldId id="282" r:id="rId10"/>
    <p:sldId id="280" r:id="rId11"/>
    <p:sldId id="272" r:id="rId12"/>
    <p:sldId id="277" r:id="rId13"/>
    <p:sldId id="273" r:id="rId14"/>
    <p:sldId id="258" r:id="rId15"/>
    <p:sldId id="257" r:id="rId16"/>
    <p:sldId id="259" r:id="rId17"/>
    <p:sldId id="261" r:id="rId18"/>
    <p:sldId id="262" r:id="rId19"/>
    <p:sldId id="263" r:id="rId20"/>
    <p:sldId id="260" r:id="rId21"/>
    <p:sldId id="264" r:id="rId22"/>
    <p:sldId id="265" r:id="rId23"/>
    <p:sldId id="266" r:id="rId24"/>
    <p:sldId id="274" r:id="rId25"/>
    <p:sldId id="275" r:id="rId26"/>
    <p:sldId id="286" r:id="rId27"/>
    <p:sldId id="268" r:id="rId28"/>
    <p:sldId id="26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1" d="100"/>
          <a:sy n="51" d="100"/>
        </p:scale>
        <p:origin x="749" y="4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DC1C2-9B54-4282-A0A2-799EFA3B6C24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97AF7-8DB1-45ED-9D12-2542BD293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1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</a:t>
            </a:r>
            <a:r>
              <a:rPr lang="en-US" baseline="0" dirty="0"/>
              <a:t> challenging beginning w/ R1 (sticky notes to alert ?? PSI manual process.  How PA’s  ‘thought’ things should be excluded.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97AF7-8DB1-45ED-9D12-2542BD2934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05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991B24B-A5E1-4F77-B192-E42A201A0A9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BF26F7-9706-4E00-BE4F-471A3E7349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DMOKONEK\Desktop\www.qualityindicators.ahrg.go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6424" y="105233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PSI 90 PHYSICIAN ADVISOR AND CLINICAL DOCUMENTATION SPECIALIST 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6714" y="297493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6423" y="4264709"/>
            <a:ext cx="8373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Amy Steele  BSN, RN, CCDS</a:t>
            </a:r>
          </a:p>
          <a:p>
            <a:r>
              <a:rPr lang="en-US" sz="2400" dirty="0"/>
              <a:t>CDI Manager, Palmetto Health, Columbia Campuses</a:t>
            </a:r>
          </a:p>
        </p:txBody>
      </p:sp>
    </p:spTree>
    <p:extLst>
      <p:ext uri="{BB962C8B-B14F-4D97-AF65-F5344CB8AC3E}">
        <p14:creationId xmlns:p14="http://schemas.microsoft.com/office/powerpoint/2010/main" val="166558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CDI Reviewed a total of 108 Cases flagged for PSI</a:t>
            </a:r>
          </a:p>
          <a:p>
            <a:pPr lvl="1"/>
            <a:r>
              <a:rPr lang="en-US" dirty="0"/>
              <a:t>30 Cases were able to be excluded for PSI by CDI due to AHRQ website guidelines or finding a query opportunity previously missed</a:t>
            </a:r>
          </a:p>
          <a:p>
            <a:pPr lvl="1"/>
            <a:r>
              <a:rPr lang="en-US" dirty="0"/>
              <a:t>8 Cases were able to be excluded with Physician Advisors assistance and their medical knowledge and experience </a:t>
            </a:r>
          </a:p>
          <a:p>
            <a:pPr lvl="2"/>
            <a:r>
              <a:rPr lang="en-US" dirty="0"/>
              <a:t>Do have some cases were the PSI is confirmed but we do not agree with AHRQ guidelines and working a way to notify AHRQ and hopefully change their guidelines on some of the PSIs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Palmetto Health Statistics- 2017</a:t>
            </a:r>
          </a:p>
        </p:txBody>
      </p:sp>
    </p:spTree>
    <p:extLst>
      <p:ext uri="{BB962C8B-B14F-4D97-AF65-F5344CB8AC3E}">
        <p14:creationId xmlns:p14="http://schemas.microsoft.com/office/powerpoint/2010/main" val="456854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CDI OR CODING IDENTIFIES POSSIBLE PSI (concurrent or at dc) </a:t>
            </a:r>
          </a:p>
          <a:p>
            <a:r>
              <a:rPr lang="en-US" dirty="0"/>
              <a:t>CDI REVIEWS THE RECORD FOR EXCLUSION (once patient has dc’d)</a:t>
            </a:r>
          </a:p>
          <a:p>
            <a:r>
              <a:rPr lang="en-US" dirty="0"/>
              <a:t>CDI FORWARDS VIA ALLSCRIPTS TO PHYSICIAN ADVISOR FOR REVIEW IF NO EXCLUSION FOUND</a:t>
            </a:r>
          </a:p>
          <a:p>
            <a:r>
              <a:rPr lang="en-US" dirty="0"/>
              <a:t>PHYSICIAN ADVISOR WILL REVIEW FOR EXCLUSIONS</a:t>
            </a:r>
          </a:p>
          <a:p>
            <a:r>
              <a:rPr lang="en-US" dirty="0"/>
              <a:t>PHYSICIAN ADVISOR ENTERS REVIEW FINDINGS IN ALLSCRIPTS WITH CONFIRMATION OF PSI OR EXCLUSION CRITERIA </a:t>
            </a:r>
          </a:p>
          <a:p>
            <a:r>
              <a:rPr lang="en-US" dirty="0"/>
              <a:t>CDI then places answer into 3M and notifies coder to drop bill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PROCESS </a:t>
            </a:r>
          </a:p>
        </p:txBody>
      </p:sp>
    </p:spTree>
    <p:extLst>
      <p:ext uri="{BB962C8B-B14F-4D97-AF65-F5344CB8AC3E}">
        <p14:creationId xmlns:p14="http://schemas.microsoft.com/office/powerpoint/2010/main" val="123102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661" y="321425"/>
            <a:ext cx="5657851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30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727" y="27701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A quick review for automatic exclusion using AHRQ website…</a:t>
            </a:r>
          </a:p>
        </p:txBody>
      </p:sp>
    </p:spTree>
    <p:extLst>
      <p:ext uri="{BB962C8B-B14F-4D97-AF65-F5344CB8AC3E}">
        <p14:creationId xmlns:p14="http://schemas.microsoft.com/office/powerpoint/2010/main" val="357534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7811"/>
            <a:ext cx="10515600" cy="7889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03 Pressure Ulcer Rate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5668" y="1100460"/>
            <a:ext cx="11260667" cy="4864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following is NO, the PU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a PSI 03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patient 18 years or older?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location of the pressure ulcer listed as a site that has been identified as a PSI 03 in the AHRQ website? (For example PU of the nose, ear, face, etc. are not considered PSI 03).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hospital stay greater than 3 days?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following questions is YES, the PU is excluded as a PSI 03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length of stay less than 3 days?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there a principal diagnosis for pressure ulcer stage III or IV (or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unstagable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more than one pressure ulcer is reported, all pressure ulcer must be present on admission for the record to be excluded.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patient have severe burns (&gt;= 20% body surface area)?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patient have an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exfoliative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disorder of the skin (&gt;= 20% body surface area)?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THAT PLEGIAS AND FACILITY TRANSFERS ARE NO LONGER AN EXCLUSION</a:t>
            </a:r>
          </a:p>
          <a:p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no exclusions identified here, please check website for other exclusions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066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36" y="398992"/>
            <a:ext cx="10473267" cy="114194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06 Iatrogenic Pneumothorax Rate </a:t>
            </a:r>
            <a:b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1" y="1540935"/>
            <a:ext cx="11582401" cy="490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following is NO, the pneumothorax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a PSI 06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patient 18 years or older?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following questions is YES, the pneumothorax is excluded as a PSI 06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pneumothorax POA (as principal or secondary diagnosis POA)?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specified chest trauma (rib fracture, traumatic pneumothorax, and related chest wall injuries)?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a pleural effusion?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thoracic surgery?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a lung or pleural biopsy?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a diaphragmatic repair?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patient have a cardiac procedure 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this an obstetric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case?</a:t>
            </a:r>
            <a:r>
              <a:rPr lang="en-US" sz="2000" b="1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sions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identified here, please check website for other exclusions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b="1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00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793" y="365760"/>
            <a:ext cx="11016867" cy="1324928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PSI 08 In-hospital Fall With </a:t>
            </a: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HIP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Fracture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8668" y="1690688"/>
            <a:ext cx="11853333" cy="4480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following is NO, the Hip fracture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a PSI 08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patient 18 years or older?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this a hip fracture?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following questions is YES, the hip fracture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PSI 08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principal diagnosis (or secondary diagnosis POA) a hip fracture?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principal diagnosis for seizure, syncope, stroke and occlusion of arteries, coma, cardiac arrest, poisoning, trauma, delirium and other psychoses, or anoxic brain injury?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there any listed diagnosis for metastatic cancer, lymphoid malignancy, or bone malignancy?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this an OB case?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         If no exclusions identified here, please check website for other exclusions  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625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2" y="432863"/>
            <a:ext cx="11114082" cy="933229"/>
          </a:xfrm>
        </p:spPr>
        <p:txBody>
          <a:bodyPr>
            <a:noAutofit/>
          </a:bodyPr>
          <a:lstStyle/>
          <a:p>
            <a:pPr algn="ctr"/>
            <a:b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09 Perioperative Hemorrhage Or Hematoma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6401" y="1411444"/>
            <a:ext cx="11667067" cy="4831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following is NO, the hemorrhage or hematoma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 a PSI 09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the patient 18 years or older?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surgery?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an additional procedure required to treat the hemorrhage or hematoma?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following questions is YES, the hemorrhage or hematoma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09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 hemorrhage or hematoma POA (as a principal or secondary POA diagnosis)?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the only operating room procedure related to fixing the hemorrhage or hematoma?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there a diagnosis of a coagulation disorder (for example; Pancytopenia, thrombocytopenia – see list on the website for additional examples)?  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this an obstetric case?</a:t>
            </a:r>
          </a:p>
          <a:p>
            <a:pPr marL="4572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no exclusions identified here, please check website for other exclusions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 action="ppaction://hlinkfile"/>
              </a:rPr>
              <a:t>www.qualityindicators.ahrg.gov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10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807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10 Postop Acute Kidney Injury Rate</a:t>
            </a:r>
            <a:b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832" y="1243681"/>
            <a:ext cx="11472333" cy="4845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NO, the POSTOP AKI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10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patient over 18?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an </a:t>
            </a:r>
            <a:r>
              <a:rPr lang="en-US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elective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surgery?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</a:t>
            </a:r>
            <a:r>
              <a:rPr lang="en-US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 dialysis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07000"/>
              </a:lnSpc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the following questions is YES, the POSTOP AKI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10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 acute kidney injury (AKI) POA as a primary or secondary diagnosis?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Did the dialysis take place before or the same day as the 1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Operating Room Procedure?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any dialysis access procedure occurring before or on the same day as the first operating room procedure?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there a cardiac dysrhythmia?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there shock?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there chronic kidney failure? (CKD 5 or ESRD)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there a urinary tract obstruction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PDx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there POA of solitary kidney disease or was there a procedure done for a partial nephrectomy?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this an OB case?</a:t>
            </a:r>
          </a:p>
        </p:txBody>
      </p:sp>
    </p:spTree>
    <p:extLst>
      <p:ext uri="{BB962C8B-B14F-4D97-AF65-F5344CB8AC3E}">
        <p14:creationId xmlns:p14="http://schemas.microsoft.com/office/powerpoint/2010/main" val="605094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5727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11 Postop Respiratory Failure Rate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94219" y="1642533"/>
            <a:ext cx="11603567" cy="4059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NO, the postop respiratory failure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11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patient over 18?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</a:t>
            </a:r>
            <a:r>
              <a:rPr lang="en-US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elective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surgery?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YES, the postop respiratory failure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PSI 11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acute respiratory failure POA?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acute respiratory failure PDX?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a trach the only operating room procedure?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of the following present:  certain neuromuscular and degenerative neurological disorders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listed procedure codes for laryngeal,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pharyngel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nose, mouth, pharynx or facial surgery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listed procedure codes for esophageal resection, lung cancer, or lung transplant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Disease in MDC 4 respiratory, MDC 5 circulatory, or MDC 14 (obstetrics)</a:t>
            </a:r>
          </a:p>
        </p:txBody>
      </p:sp>
    </p:spTree>
    <p:extLst>
      <p:ext uri="{BB962C8B-B14F-4D97-AF65-F5344CB8AC3E}">
        <p14:creationId xmlns:p14="http://schemas.microsoft.com/office/powerpoint/2010/main" val="1188789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8DB172-2B91-42CA-AC85-45DB0E734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completion of this educational activity, the participant will be able to: 	</a:t>
            </a:r>
          </a:p>
          <a:p>
            <a:pPr marL="109728" indent="0">
              <a:buNone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Describe how the CDI specialist conducts a review for PSI 90.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Identify when its time to escalate to the physician advisor for review.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Discuss how queries can impact PSI rates.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B081BA-93CE-4620-8501-8812BE06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</a:t>
            </a:r>
          </a:p>
        </p:txBody>
      </p:sp>
    </p:spTree>
    <p:extLst>
      <p:ext uri="{BB962C8B-B14F-4D97-AF65-F5344CB8AC3E}">
        <p14:creationId xmlns:p14="http://schemas.microsoft.com/office/powerpoint/2010/main" val="2274871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65759"/>
            <a:ext cx="10027920" cy="1005843"/>
          </a:xfrm>
        </p:spPr>
        <p:txBody>
          <a:bodyPr>
            <a:noAutofit/>
          </a:bodyPr>
          <a:lstStyle/>
          <a:p>
            <a:pPr algn="ctr"/>
            <a:b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12 Perioperative PE/DVT Rate</a:t>
            </a:r>
            <a:b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9469" y="1371603"/>
            <a:ext cx="11590867" cy="4928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NO, the perioperative PE/DVT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12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patient over 18?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surgery?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YES, the perioperative PE/DVT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12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the PE/DVT POA?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the PE/DVT the PDX?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procedure for interruption of vena cava occur on or before the same day as the first O.R. procedure?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ECMO procedure?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acute brain or spinal cord injury POA – see list?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a pulmonary arterial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thrombectomy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occur before or the same day as the first operating room procedure or was the only operating room procedure?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this an obstetric case?</a:t>
            </a:r>
          </a:p>
          <a:p>
            <a:pPr marL="228600" marR="0"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If no exclusions identified here, please check website for other exclusions – such as a surgical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08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484032"/>
            <a:ext cx="10515600" cy="132556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13 Postoperative Sepsis Rate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132" y="1640260"/>
            <a:ext cx="10989733" cy="436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NO, the postoperative sepsis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13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patient over 18?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</a:t>
            </a:r>
            <a:r>
              <a:rPr lang="en-US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elective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surgery?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YES, the postoperative sepsis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13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Sepsis POA?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sepsis the PDX?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any infection POA?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it an obstetric case?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no exclusions identified here, please check website for other exclusions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27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08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14 Postop Wound Dehiscence Rate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1" y="1272840"/>
            <a:ext cx="11667067" cy="494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NO, the postoperative wound dehiscence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14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patient over 18?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abdominopelvic surgery?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patient have postop reclosure of the abdominal wall?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the hospital stay greater than 2 days?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answer to ANY of the following is YES, the postoperative wound dehiscence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PSI 14: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the reclosure procedure occur on or before the day of the first abdominopelvic surgery?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the patient immunocompromised? If yes, check website for diagnoses that would exclude.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there a principal or secondary diagnosis code present on admission for disruption of internal operation wound?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 this an obstetric case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If no exclusions identified here, please check website for other exclusions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799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297392"/>
            <a:ext cx="1147233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 15 Unrecognized Abdominopelvic Accidental Puncture/Laceration Rates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999" y="1510895"/>
            <a:ext cx="12183535" cy="494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ANY of the following is NO, the unrecognized abdominopelvic accidental puncture/laceration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PSI 15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patient over 18?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there an accidental puncture or laceration during a procedure of the abd or pelvis?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the accidental puncture or laceration require a second abdominopelvic procedure one or more days after the procedure?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accidental puncture or laceration a secondary diagnosis?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answer to ANY of the following is YES, the unrecognized abdominopelvic accidental puncture/laceration is </a:t>
            </a:r>
            <a:r>
              <a:rPr lang="en-US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excluded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PSI 15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puncture or laceration POA?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 puncture or laceration the PDX?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Obstetric case?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If no exclusions identified here, please check website for other exclusions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607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589" y="1389514"/>
            <a:ext cx="11521544" cy="39788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ALLSCRIPTS EXAMPLE</a:t>
            </a:r>
          </a:p>
        </p:txBody>
      </p:sp>
    </p:spTree>
    <p:extLst>
      <p:ext uri="{BB962C8B-B14F-4D97-AF65-F5344CB8AC3E}">
        <p14:creationId xmlns:p14="http://schemas.microsoft.com/office/powerpoint/2010/main" val="3594603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284" y="724931"/>
            <a:ext cx="11902885" cy="550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15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" y="997532"/>
            <a:ext cx="10261142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After CDI gets notification of a PA  completing PSI review: 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put response into 3M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notify coding to drop bill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to spread sheet for tracking</a:t>
            </a:r>
          </a:p>
        </p:txBody>
      </p:sp>
    </p:spTree>
    <p:extLst>
      <p:ext uri="{BB962C8B-B14F-4D97-AF65-F5344CB8AC3E}">
        <p14:creationId xmlns:p14="http://schemas.microsoft.com/office/powerpoint/2010/main" val="2075119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&lt;strong&gt;QUESTIONS&lt;/strong&gt; FOR DISCUSSION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019" y="1481138"/>
            <a:ext cx="4525962" cy="4525962"/>
          </a:xfrm>
        </p:spPr>
      </p:pic>
    </p:spTree>
    <p:extLst>
      <p:ext uri="{BB962C8B-B14F-4D97-AF65-F5344CB8AC3E}">
        <p14:creationId xmlns:p14="http://schemas.microsoft.com/office/powerpoint/2010/main" val="1842986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&lt;strong&gt;Thanks&lt;/strong&gt; for helping with innovatED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98" y="1493185"/>
            <a:ext cx="10700425" cy="409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57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39" y="2559050"/>
            <a:ext cx="11932127" cy="173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64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953" y="663673"/>
            <a:ext cx="68371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How and why did we get started</a:t>
            </a:r>
            <a:r>
              <a:rPr lang="en-US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956" y="2169622"/>
            <a:ext cx="108414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It was affecting out reimbursement.  We were being penalized for Value Based purchasing</a:t>
            </a:r>
          </a:p>
          <a:p>
            <a:r>
              <a:rPr lang="en-US" dirty="0"/>
              <a:t>     		(PSI/HACs, Readmissions)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Our Hospital Compare Star rating did not match internal reports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81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6662" y="1579418"/>
            <a:ext cx="105128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 in early 2017 with  CFO, Quality team,  Physicians Advisors, Coding, CDI</a:t>
            </a:r>
          </a:p>
          <a:p>
            <a:endParaRPr lang="en-US" dirty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/>
              <a:t>Coding Manager/CDI Manager reviewed PSI 90 cases in 2016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Upon review, we found several charts that if queried could have changed the PSI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13166" y="3087659"/>
            <a:ext cx="83478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Attended the fall 2016 NCADIS Fall Conference at  Wake Forrest and heard about their PSI review process</a:t>
            </a:r>
          </a:p>
          <a:p>
            <a:endParaRPr lang="en-US" dirty="0"/>
          </a:p>
          <a:p>
            <a:r>
              <a:rPr lang="en-US" dirty="0"/>
              <a:t>- Continued with PSI meetings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73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5585" y="2685014"/>
            <a:ext cx="54511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How can CDI help?</a:t>
            </a:r>
          </a:p>
        </p:txBody>
      </p:sp>
    </p:spTree>
    <p:extLst>
      <p:ext uri="{BB962C8B-B14F-4D97-AF65-F5344CB8AC3E}">
        <p14:creationId xmlns:p14="http://schemas.microsoft.com/office/powerpoint/2010/main" val="352106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2" y="1213660"/>
            <a:ext cx="1048235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POA Status</a:t>
            </a:r>
          </a:p>
          <a:p>
            <a:endParaRPr lang="en-US" sz="4800" dirty="0"/>
          </a:p>
          <a:p>
            <a:r>
              <a:rPr lang="en-US" sz="4800" dirty="0"/>
              <a:t>Checking old records</a:t>
            </a:r>
          </a:p>
          <a:p>
            <a:r>
              <a:rPr lang="en-US" sz="4800" dirty="0"/>
              <a:t> </a:t>
            </a:r>
          </a:p>
          <a:p>
            <a:r>
              <a:rPr lang="en-US" sz="4800" dirty="0"/>
              <a:t>Reviewing codes that coders used</a:t>
            </a:r>
          </a:p>
        </p:txBody>
      </p:sp>
    </p:spTree>
    <p:extLst>
      <p:ext uri="{BB962C8B-B14F-4D97-AF65-F5344CB8AC3E}">
        <p14:creationId xmlns:p14="http://schemas.microsoft.com/office/powerpoint/2010/main" val="8552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5296" y="1696598"/>
            <a:ext cx="5805377" cy="5238520"/>
          </a:xfrm>
          <a:ln w="19050">
            <a:noFill/>
          </a:ln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600" b="1" u="sng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/>
              </a:rPr>
              <a:t>PSI 02 Death Rate in Low-Mortality Diagnosis Related Groups (DRGs)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03 Pressure Ulcer Rate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/>
              </a:rPr>
              <a:t>PSI 04 Death Rate among Surgical Inpatients with Serious Treatable Condition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05 Retained Surgical Item or </a:t>
            </a:r>
            <a:r>
              <a:rPr lang="en-US" sz="1800" b="1" dirty="0" err="1">
                <a:solidFill>
                  <a:schemeClr val="bg1"/>
                </a:solidFill>
              </a:rPr>
              <a:t>Unretrived</a:t>
            </a:r>
            <a:r>
              <a:rPr lang="en-US" sz="1800" b="1" dirty="0">
                <a:solidFill>
                  <a:schemeClr val="bg1"/>
                </a:solidFill>
              </a:rPr>
              <a:t> Device Fragment Count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/>
              </a:rPr>
              <a:t>PSI 06 Iatrogenic Pneumothorax Rate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07 Central Venous Catheter-Related Blood Stream Infection Rate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/>
              </a:rPr>
              <a:t>PSI 08 In Hospital Fall w/ Hip Fracture Rate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09 Perioperative Hemorrhage or Hematoma Rate</a:t>
            </a:r>
            <a:endParaRPr lang="en-US" sz="18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3720" y="1784733"/>
            <a:ext cx="5964867" cy="5221995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10 Postoperative Acute Kidney Injury </a:t>
            </a:r>
            <a:r>
              <a:rPr lang="en-US" sz="1800" b="1" dirty="0" err="1">
                <a:solidFill>
                  <a:schemeClr val="bg1"/>
                </a:solidFill>
              </a:rPr>
              <a:t>Requrering</a:t>
            </a:r>
            <a:r>
              <a:rPr lang="en-US" sz="1800" b="1" dirty="0">
                <a:solidFill>
                  <a:schemeClr val="bg1"/>
                </a:solidFill>
              </a:rPr>
              <a:t> Dialysis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11 Postoperative Respiratory Failure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12 Perioperative Pulmonary Embolism or DVT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13 Postoperative Sepsis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14 Postoperative Wound Dehiscence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15 Unrecognized Abdominopelvic Accidental Puncture/Laceration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16 Transfusion Reaction 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17 Birth Trauma Rate – Injury to Neonate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18 Obstetric Trauma Rate – Vaginal Delivery with instrumentation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PSI 19 Obstetric Trauma Rate – Vaginal Delivery without instrumentation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Patient Safety Indicators 2018</a:t>
            </a:r>
          </a:p>
        </p:txBody>
      </p:sp>
    </p:spTree>
    <p:extLst>
      <p:ext uri="{BB962C8B-B14F-4D97-AF65-F5344CB8AC3E}">
        <p14:creationId xmlns:p14="http://schemas.microsoft.com/office/powerpoint/2010/main" val="3825813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8000"/>
                <a:hueMod val="124000"/>
                <a:satMod val="148000"/>
                <a:lumMod val="124000"/>
              </a:schemeClr>
            </a:gs>
            <a:gs pos="100000">
              <a:schemeClr val="bg2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1835" y="246039"/>
            <a:ext cx="6096000" cy="86946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</a:rPr>
              <a:t> </a:t>
            </a:r>
            <a:r>
              <a:rPr lang="en-US" sz="4000" b="1" dirty="0"/>
              <a:t>PSI 90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147159" y="1306399"/>
            <a:ext cx="99117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03 Pressure Ulcer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06 Iatrogenic Pneumothorax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08 In-Hospital Fall With Hip Fracture Rate1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09 Perioperative Hemorrhage or Hematoma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10 Postoperative Acute Kidney Injury Rate requiring dialysis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11 Postoperative Respiratory Failure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12 Perioperative Pulmonary Embolism (PE) or Deep Vein Thrombosis (DVT)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13 Postoperative Sepsis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14 Postoperative Wound Dehiscence Rate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Aharoni" panose="02010803020104030203" pitchFamily="2" charset="-79"/>
              </a:rPr>
              <a:t>PSI 15 Unrecognized Abdominopelvic Accidental Puncture/Laceration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1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843</TotalTime>
  <Words>1508</Words>
  <Application>Microsoft Office PowerPoint</Application>
  <PresentationFormat>Widescreen</PresentationFormat>
  <Paragraphs>225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Aharoni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PSI 90 PHYSICIAN ADVISOR AND CLINICAL DOCUMENTATION SPECIALIST PROCESS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Patient Safety Indicators 2018</vt:lpstr>
      <vt:lpstr>PowerPoint Presentation</vt:lpstr>
      <vt:lpstr>Palmetto Health Statistics- 2017</vt:lpstr>
      <vt:lpstr>PROCESS </vt:lpstr>
      <vt:lpstr>PowerPoint Presentation</vt:lpstr>
      <vt:lpstr> A quick review for automatic exclusion using AHRQ website…</vt:lpstr>
      <vt:lpstr>PSI 03 Pressure Ulcer Rate </vt:lpstr>
      <vt:lpstr>PSI 06 Iatrogenic Pneumothorax Rate  </vt:lpstr>
      <vt:lpstr>PSI 08 In-hospital Fall With HIP Fracture </vt:lpstr>
      <vt:lpstr>  PSI 09 Perioperative Hemorrhage Or Hematoma  </vt:lpstr>
      <vt:lpstr>PSI 10 Postop Acute Kidney Injury Rate </vt:lpstr>
      <vt:lpstr>PSI 11 Postop Respiratory Failure Rate</vt:lpstr>
      <vt:lpstr>  PSI 12 Perioperative PE/DVT Rate  </vt:lpstr>
      <vt:lpstr>PSI 13 Postoperative Sepsis Rate</vt:lpstr>
      <vt:lpstr>PSI 14 Postop Wound Dehiscence Rate</vt:lpstr>
      <vt:lpstr>PSI 15 Unrecognized Abdominopelvic Accidental Puncture/Laceration Rates </vt:lpstr>
      <vt:lpstr>ALLSCRIPTS EXAMPLE</vt:lpstr>
      <vt:lpstr>PowerPoint Presentation</vt:lpstr>
      <vt:lpstr>PowerPoint Presentation</vt:lpstr>
      <vt:lpstr>PowerPoint Presentation</vt:lpstr>
      <vt:lpstr>PowerPoint Presentation</vt:lpstr>
    </vt:vector>
  </TitlesOfParts>
  <Company>Palmetto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 03 PRESSURE ULCER RATE INCLUSION/EXCLUSION/MISC INFORMATION</dc:title>
  <dc:creator>Deborah OKonek</dc:creator>
  <cp:lastModifiedBy>Karen Bridgeman</cp:lastModifiedBy>
  <cp:revision>113</cp:revision>
  <dcterms:created xsi:type="dcterms:W3CDTF">2017-05-15T20:01:52Z</dcterms:created>
  <dcterms:modified xsi:type="dcterms:W3CDTF">2018-02-01T02:35:13Z</dcterms:modified>
</cp:coreProperties>
</file>